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33"/>
  </p:notesMasterIdLst>
  <p:sldIdLst>
    <p:sldId id="260" r:id="rId4"/>
    <p:sldId id="261" r:id="rId5"/>
    <p:sldId id="325" r:id="rId6"/>
    <p:sldId id="266" r:id="rId7"/>
    <p:sldId id="329" r:id="rId8"/>
    <p:sldId id="344" r:id="rId9"/>
    <p:sldId id="359" r:id="rId10"/>
    <p:sldId id="346" r:id="rId11"/>
    <p:sldId id="350" r:id="rId12"/>
    <p:sldId id="361" r:id="rId13"/>
    <p:sldId id="326" r:id="rId14"/>
    <p:sldId id="324" r:id="rId15"/>
    <p:sldId id="320" r:id="rId16"/>
    <p:sldId id="342" r:id="rId17"/>
    <p:sldId id="364" r:id="rId18"/>
    <p:sldId id="358" r:id="rId19"/>
    <p:sldId id="348" r:id="rId20"/>
    <p:sldId id="323" r:id="rId21"/>
    <p:sldId id="285" r:id="rId22"/>
    <p:sldId id="319" r:id="rId23"/>
    <p:sldId id="322" r:id="rId24"/>
    <p:sldId id="334" r:id="rId25"/>
    <p:sldId id="300" r:id="rId26"/>
    <p:sldId id="366" r:id="rId27"/>
    <p:sldId id="332" r:id="rId28"/>
    <p:sldId id="339" r:id="rId29"/>
    <p:sldId id="365" r:id="rId30"/>
    <p:sldId id="340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14FE"/>
    <a:srgbClr val="171CFB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574" autoAdjust="0"/>
  </p:normalViewPr>
  <p:slideViewPr>
    <p:cSldViewPr>
      <p:cViewPr>
        <p:scale>
          <a:sx n="77" d="100"/>
          <a:sy n="77" d="100"/>
        </p:scale>
        <p:origin x="-116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3901E-3689-4579-8198-BABF8C45065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A2B57D6-E61E-43D3-AFC3-C867EF90D93E}">
      <dgm:prSet phldrT="[Text]" custT="1"/>
      <dgm:spPr/>
      <dgm:t>
        <a:bodyPr/>
        <a:lstStyle/>
        <a:p>
          <a:r>
            <a:rPr lang="en-GB" sz="4000" dirty="0" smtClean="0"/>
            <a:t>A</a:t>
          </a:r>
          <a:endParaRPr lang="en-GB" sz="4000" dirty="0"/>
        </a:p>
      </dgm:t>
    </dgm:pt>
    <dgm:pt modelId="{208A12E0-2153-475E-89A5-568C92CB6137}" type="parTrans" cxnId="{5266832A-D2AC-4054-98D5-2FF122870970}">
      <dgm:prSet/>
      <dgm:spPr/>
      <dgm:t>
        <a:bodyPr/>
        <a:lstStyle/>
        <a:p>
          <a:endParaRPr lang="en-GB"/>
        </a:p>
      </dgm:t>
    </dgm:pt>
    <dgm:pt modelId="{57501C26-C39A-40BF-B5E3-4DEF2FAE788E}" type="sibTrans" cxnId="{5266832A-D2AC-4054-98D5-2FF122870970}">
      <dgm:prSet/>
      <dgm:spPr/>
      <dgm:t>
        <a:bodyPr/>
        <a:lstStyle/>
        <a:p>
          <a:endParaRPr lang="en-GB"/>
        </a:p>
      </dgm:t>
    </dgm:pt>
    <dgm:pt modelId="{9D71CA5D-2D4C-474A-9F90-DCFD4054EFC3}">
      <dgm:prSet phldrT="[Text]" custT="1"/>
      <dgm:spPr/>
      <dgm:t>
        <a:bodyPr/>
        <a:lstStyle/>
        <a:p>
          <a:r>
            <a:rPr lang="en-GB" sz="2800" b="1" dirty="0" smtClean="0"/>
            <a:t>Diet and Exercise</a:t>
          </a:r>
          <a:endParaRPr lang="en-GB" sz="2800" b="1" dirty="0"/>
        </a:p>
      </dgm:t>
    </dgm:pt>
    <dgm:pt modelId="{E10B97F9-99C8-4906-9570-998D50F8B169}" type="parTrans" cxnId="{101339B9-771E-4A23-8AAE-3EB165E1B87A}">
      <dgm:prSet/>
      <dgm:spPr/>
      <dgm:t>
        <a:bodyPr/>
        <a:lstStyle/>
        <a:p>
          <a:endParaRPr lang="en-GB"/>
        </a:p>
      </dgm:t>
    </dgm:pt>
    <dgm:pt modelId="{3508E122-DAFB-4A17-B55B-820FEE57F80F}" type="sibTrans" cxnId="{101339B9-771E-4A23-8AAE-3EB165E1B87A}">
      <dgm:prSet/>
      <dgm:spPr/>
      <dgm:t>
        <a:bodyPr/>
        <a:lstStyle/>
        <a:p>
          <a:endParaRPr lang="en-GB"/>
        </a:p>
      </dgm:t>
    </dgm:pt>
    <dgm:pt modelId="{442AEE3A-2325-444D-A5B0-2B8416201B42}">
      <dgm:prSet phldrT="[Text]" custT="1"/>
      <dgm:spPr/>
      <dgm:t>
        <a:bodyPr/>
        <a:lstStyle/>
        <a:p>
          <a:r>
            <a:rPr lang="en-GB" sz="4000" dirty="0" smtClean="0"/>
            <a:t>B</a:t>
          </a:r>
          <a:endParaRPr lang="en-GB" sz="4000" dirty="0"/>
        </a:p>
      </dgm:t>
    </dgm:pt>
    <dgm:pt modelId="{91D3BA36-7AF2-48CA-8C7D-56C5DA35701C}" type="parTrans" cxnId="{B098FE56-0F98-40EC-A4E0-177A66B1AD47}">
      <dgm:prSet/>
      <dgm:spPr/>
      <dgm:t>
        <a:bodyPr/>
        <a:lstStyle/>
        <a:p>
          <a:endParaRPr lang="en-GB"/>
        </a:p>
      </dgm:t>
    </dgm:pt>
    <dgm:pt modelId="{5BA4DAD8-C893-4486-B00F-AC25326A843B}" type="sibTrans" cxnId="{B098FE56-0F98-40EC-A4E0-177A66B1AD47}">
      <dgm:prSet/>
      <dgm:spPr/>
      <dgm:t>
        <a:bodyPr/>
        <a:lstStyle/>
        <a:p>
          <a:endParaRPr lang="en-GB"/>
        </a:p>
      </dgm:t>
    </dgm:pt>
    <dgm:pt modelId="{E1630971-D794-46B5-984C-87E3C175239F}">
      <dgm:prSet phldrT="[Text]" custT="1"/>
      <dgm:spPr/>
      <dgm:t>
        <a:bodyPr/>
        <a:lstStyle/>
        <a:p>
          <a:r>
            <a:rPr lang="en-GB" sz="2400" b="1" dirty="0" smtClean="0"/>
            <a:t>Oral hypoglycaemic therapy</a:t>
          </a:r>
          <a:endParaRPr lang="en-GB" sz="2400" b="1" dirty="0"/>
        </a:p>
      </dgm:t>
    </dgm:pt>
    <dgm:pt modelId="{A7E9AE8F-174D-4A5B-AAAE-26A6A937FF6C}" type="parTrans" cxnId="{7DBF0DDC-3FA7-474F-9D19-6F2E29C827D4}">
      <dgm:prSet/>
      <dgm:spPr/>
      <dgm:t>
        <a:bodyPr/>
        <a:lstStyle/>
        <a:p>
          <a:endParaRPr lang="en-GB"/>
        </a:p>
      </dgm:t>
    </dgm:pt>
    <dgm:pt modelId="{1768F54D-DD80-4660-8820-A98EED645A6C}" type="sibTrans" cxnId="{7DBF0DDC-3FA7-474F-9D19-6F2E29C827D4}">
      <dgm:prSet/>
      <dgm:spPr/>
      <dgm:t>
        <a:bodyPr/>
        <a:lstStyle/>
        <a:p>
          <a:endParaRPr lang="en-GB"/>
        </a:p>
      </dgm:t>
    </dgm:pt>
    <dgm:pt modelId="{78D1CD3B-CBEC-4647-9FED-D1B4BC3B1027}">
      <dgm:prSet phldrT="[Text]" custT="1"/>
      <dgm:spPr/>
      <dgm:t>
        <a:bodyPr/>
        <a:lstStyle/>
        <a:p>
          <a:r>
            <a:rPr lang="en-GB" sz="4000" dirty="0" smtClean="0"/>
            <a:t>C</a:t>
          </a:r>
          <a:endParaRPr lang="en-GB" sz="4000" dirty="0"/>
        </a:p>
      </dgm:t>
    </dgm:pt>
    <dgm:pt modelId="{372EE42B-7536-48F2-BA36-69F94BFEE717}" type="parTrans" cxnId="{6ADE8904-00C5-4A37-AFDC-14FD27E9B676}">
      <dgm:prSet/>
      <dgm:spPr/>
      <dgm:t>
        <a:bodyPr/>
        <a:lstStyle/>
        <a:p>
          <a:endParaRPr lang="en-GB"/>
        </a:p>
      </dgm:t>
    </dgm:pt>
    <dgm:pt modelId="{D370FEE5-A00E-4DB3-8E4F-8051F53586DB}" type="sibTrans" cxnId="{6ADE8904-00C5-4A37-AFDC-14FD27E9B676}">
      <dgm:prSet/>
      <dgm:spPr/>
      <dgm:t>
        <a:bodyPr/>
        <a:lstStyle/>
        <a:p>
          <a:endParaRPr lang="en-GB"/>
        </a:p>
      </dgm:t>
    </dgm:pt>
    <dgm:pt modelId="{D433AE71-C6CF-41BD-8316-64D62B8AE387}">
      <dgm:prSet phldrT="[Text]" custT="1"/>
      <dgm:spPr/>
      <dgm:t>
        <a:bodyPr/>
        <a:lstStyle/>
        <a:p>
          <a:r>
            <a:rPr lang="en-GB" sz="2800" b="1" dirty="0" smtClean="0"/>
            <a:t>Insulin Therapy</a:t>
          </a:r>
          <a:endParaRPr lang="en-GB" sz="2800" b="1" dirty="0"/>
        </a:p>
      </dgm:t>
    </dgm:pt>
    <dgm:pt modelId="{078B03C1-0D78-4215-80C3-733322572782}" type="parTrans" cxnId="{0741E1E9-6A92-46AB-9775-45F5376CA5EE}">
      <dgm:prSet/>
      <dgm:spPr/>
      <dgm:t>
        <a:bodyPr/>
        <a:lstStyle/>
        <a:p>
          <a:endParaRPr lang="en-GB"/>
        </a:p>
      </dgm:t>
    </dgm:pt>
    <dgm:pt modelId="{92A2B5D0-66D7-457D-AB05-EB9C133B793D}" type="sibTrans" cxnId="{0741E1E9-6A92-46AB-9775-45F5376CA5EE}">
      <dgm:prSet/>
      <dgm:spPr/>
      <dgm:t>
        <a:bodyPr/>
        <a:lstStyle/>
        <a:p>
          <a:endParaRPr lang="en-GB"/>
        </a:p>
      </dgm:t>
    </dgm:pt>
    <dgm:pt modelId="{FA2C6789-8DC1-4511-9A8B-AAE8477728FA}" type="pres">
      <dgm:prSet presAssocID="{07D3901E-3689-4579-8198-BABF8C4506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C836AE-42C7-4464-802A-114302FD82B5}" type="pres">
      <dgm:prSet presAssocID="{FA2B57D6-E61E-43D3-AFC3-C867EF90D93E}" presName="linNode" presStyleCnt="0"/>
      <dgm:spPr/>
    </dgm:pt>
    <dgm:pt modelId="{EBFBFF5E-C974-4E57-BCB5-CBDA5EE5A984}" type="pres">
      <dgm:prSet presAssocID="{FA2B57D6-E61E-43D3-AFC3-C867EF90D93E}" presName="parentText" presStyleLbl="node1" presStyleIdx="0" presStyleCnt="3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0C72B-EF74-43C6-84A5-B4D185B57222}" type="pres">
      <dgm:prSet presAssocID="{FA2B57D6-E61E-43D3-AFC3-C867EF90D93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BA5F2F-3366-47BA-B372-48CA519F6A9F}" type="pres">
      <dgm:prSet presAssocID="{57501C26-C39A-40BF-B5E3-4DEF2FAE788E}" presName="sp" presStyleCnt="0"/>
      <dgm:spPr/>
    </dgm:pt>
    <dgm:pt modelId="{8CB23CB1-5254-457E-AFA5-0C0EB218D73B}" type="pres">
      <dgm:prSet presAssocID="{442AEE3A-2325-444D-A5B0-2B8416201B42}" presName="linNode" presStyleCnt="0"/>
      <dgm:spPr/>
    </dgm:pt>
    <dgm:pt modelId="{DAE41590-67E8-42A5-928C-78828B64B39C}" type="pres">
      <dgm:prSet presAssocID="{442AEE3A-2325-444D-A5B0-2B8416201B4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FF5BC1-149D-4253-9116-91CEDD18B30D}" type="pres">
      <dgm:prSet presAssocID="{442AEE3A-2325-444D-A5B0-2B8416201B4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E9FEAB-F79F-497C-8B0E-2A4F047389EC}" type="pres">
      <dgm:prSet presAssocID="{5BA4DAD8-C893-4486-B00F-AC25326A843B}" presName="sp" presStyleCnt="0"/>
      <dgm:spPr/>
    </dgm:pt>
    <dgm:pt modelId="{DF83231E-DC5E-4CDC-8075-8DB2B083DC9B}" type="pres">
      <dgm:prSet presAssocID="{78D1CD3B-CBEC-4647-9FED-D1B4BC3B1027}" presName="linNode" presStyleCnt="0"/>
      <dgm:spPr/>
    </dgm:pt>
    <dgm:pt modelId="{02C39ACF-544C-4178-8CED-AA3C68B7C48F}" type="pres">
      <dgm:prSet presAssocID="{78D1CD3B-CBEC-4647-9FED-D1B4BC3B102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CA5C2-C9F6-47A3-91D8-9C4A48B587F4}" type="pres">
      <dgm:prSet presAssocID="{78D1CD3B-CBEC-4647-9FED-D1B4BC3B102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DBF0DDC-3FA7-474F-9D19-6F2E29C827D4}" srcId="{442AEE3A-2325-444D-A5B0-2B8416201B42}" destId="{E1630971-D794-46B5-984C-87E3C175239F}" srcOrd="0" destOrd="0" parTransId="{A7E9AE8F-174D-4A5B-AAAE-26A6A937FF6C}" sibTransId="{1768F54D-DD80-4660-8820-A98EED645A6C}"/>
    <dgm:cxn modelId="{5266832A-D2AC-4054-98D5-2FF122870970}" srcId="{07D3901E-3689-4579-8198-BABF8C45065E}" destId="{FA2B57D6-E61E-43D3-AFC3-C867EF90D93E}" srcOrd="0" destOrd="0" parTransId="{208A12E0-2153-475E-89A5-568C92CB6137}" sibTransId="{57501C26-C39A-40BF-B5E3-4DEF2FAE788E}"/>
    <dgm:cxn modelId="{2A829CE9-ED7E-4D10-9605-EF89EA78E824}" type="presOf" srcId="{9D71CA5D-2D4C-474A-9F90-DCFD4054EFC3}" destId="{F460C72B-EF74-43C6-84A5-B4D185B57222}" srcOrd="0" destOrd="0" presId="urn:microsoft.com/office/officeart/2005/8/layout/vList5"/>
    <dgm:cxn modelId="{101339B9-771E-4A23-8AAE-3EB165E1B87A}" srcId="{FA2B57D6-E61E-43D3-AFC3-C867EF90D93E}" destId="{9D71CA5D-2D4C-474A-9F90-DCFD4054EFC3}" srcOrd="0" destOrd="0" parTransId="{E10B97F9-99C8-4906-9570-998D50F8B169}" sibTransId="{3508E122-DAFB-4A17-B55B-820FEE57F80F}"/>
    <dgm:cxn modelId="{B098FE56-0F98-40EC-A4E0-177A66B1AD47}" srcId="{07D3901E-3689-4579-8198-BABF8C45065E}" destId="{442AEE3A-2325-444D-A5B0-2B8416201B42}" srcOrd="1" destOrd="0" parTransId="{91D3BA36-7AF2-48CA-8C7D-56C5DA35701C}" sibTransId="{5BA4DAD8-C893-4486-B00F-AC25326A843B}"/>
    <dgm:cxn modelId="{6ADE8904-00C5-4A37-AFDC-14FD27E9B676}" srcId="{07D3901E-3689-4579-8198-BABF8C45065E}" destId="{78D1CD3B-CBEC-4647-9FED-D1B4BC3B1027}" srcOrd="2" destOrd="0" parTransId="{372EE42B-7536-48F2-BA36-69F94BFEE717}" sibTransId="{D370FEE5-A00E-4DB3-8E4F-8051F53586DB}"/>
    <dgm:cxn modelId="{0741E1E9-6A92-46AB-9775-45F5376CA5EE}" srcId="{78D1CD3B-CBEC-4647-9FED-D1B4BC3B1027}" destId="{D433AE71-C6CF-41BD-8316-64D62B8AE387}" srcOrd="0" destOrd="0" parTransId="{078B03C1-0D78-4215-80C3-733322572782}" sibTransId="{92A2B5D0-66D7-457D-AB05-EB9C133B793D}"/>
    <dgm:cxn modelId="{46F46575-8982-43E6-B21A-850CEC05426E}" type="presOf" srcId="{D433AE71-C6CF-41BD-8316-64D62B8AE387}" destId="{F89CA5C2-C9F6-47A3-91D8-9C4A48B587F4}" srcOrd="0" destOrd="0" presId="urn:microsoft.com/office/officeart/2005/8/layout/vList5"/>
    <dgm:cxn modelId="{46404832-B6FC-4A7B-9CB2-F1D2E561FD60}" type="presOf" srcId="{442AEE3A-2325-444D-A5B0-2B8416201B42}" destId="{DAE41590-67E8-42A5-928C-78828B64B39C}" srcOrd="0" destOrd="0" presId="urn:microsoft.com/office/officeart/2005/8/layout/vList5"/>
    <dgm:cxn modelId="{83994990-34AE-4E6B-8528-68375F91F203}" type="presOf" srcId="{FA2B57D6-E61E-43D3-AFC3-C867EF90D93E}" destId="{EBFBFF5E-C974-4E57-BCB5-CBDA5EE5A984}" srcOrd="0" destOrd="0" presId="urn:microsoft.com/office/officeart/2005/8/layout/vList5"/>
    <dgm:cxn modelId="{765BCFAC-A827-4ADD-ADE1-0D0C432BF5F1}" type="presOf" srcId="{E1630971-D794-46B5-984C-87E3C175239F}" destId="{61FF5BC1-149D-4253-9116-91CEDD18B30D}" srcOrd="0" destOrd="0" presId="urn:microsoft.com/office/officeart/2005/8/layout/vList5"/>
    <dgm:cxn modelId="{0A544D41-19BC-4671-AF54-BAD8315C75F6}" type="presOf" srcId="{78D1CD3B-CBEC-4647-9FED-D1B4BC3B1027}" destId="{02C39ACF-544C-4178-8CED-AA3C68B7C48F}" srcOrd="0" destOrd="0" presId="urn:microsoft.com/office/officeart/2005/8/layout/vList5"/>
    <dgm:cxn modelId="{C8B95AB3-08C1-4D1D-BAC2-6FA2F002871A}" type="presOf" srcId="{07D3901E-3689-4579-8198-BABF8C45065E}" destId="{FA2C6789-8DC1-4511-9A8B-AAE8477728FA}" srcOrd="0" destOrd="0" presId="urn:microsoft.com/office/officeart/2005/8/layout/vList5"/>
    <dgm:cxn modelId="{FBB70405-7687-4D5E-AF78-CF8D43E30C55}" type="presParOf" srcId="{FA2C6789-8DC1-4511-9A8B-AAE8477728FA}" destId="{ABC836AE-42C7-4464-802A-114302FD82B5}" srcOrd="0" destOrd="0" presId="urn:microsoft.com/office/officeart/2005/8/layout/vList5"/>
    <dgm:cxn modelId="{C3F44DF8-6177-4AF9-BE75-56579C9D9765}" type="presParOf" srcId="{ABC836AE-42C7-4464-802A-114302FD82B5}" destId="{EBFBFF5E-C974-4E57-BCB5-CBDA5EE5A984}" srcOrd="0" destOrd="0" presId="urn:microsoft.com/office/officeart/2005/8/layout/vList5"/>
    <dgm:cxn modelId="{821D6D7F-269D-440D-B39B-44C08DB29136}" type="presParOf" srcId="{ABC836AE-42C7-4464-802A-114302FD82B5}" destId="{F460C72B-EF74-43C6-84A5-B4D185B57222}" srcOrd="1" destOrd="0" presId="urn:microsoft.com/office/officeart/2005/8/layout/vList5"/>
    <dgm:cxn modelId="{5E79B2B8-0E09-4E90-B40B-3C2777929477}" type="presParOf" srcId="{FA2C6789-8DC1-4511-9A8B-AAE8477728FA}" destId="{60BA5F2F-3366-47BA-B372-48CA519F6A9F}" srcOrd="1" destOrd="0" presId="urn:microsoft.com/office/officeart/2005/8/layout/vList5"/>
    <dgm:cxn modelId="{1E288721-118D-45CD-B911-EEC473256063}" type="presParOf" srcId="{FA2C6789-8DC1-4511-9A8B-AAE8477728FA}" destId="{8CB23CB1-5254-457E-AFA5-0C0EB218D73B}" srcOrd="2" destOrd="0" presId="urn:microsoft.com/office/officeart/2005/8/layout/vList5"/>
    <dgm:cxn modelId="{9950E04F-C815-487E-99FA-CF3BBF7C4D46}" type="presParOf" srcId="{8CB23CB1-5254-457E-AFA5-0C0EB218D73B}" destId="{DAE41590-67E8-42A5-928C-78828B64B39C}" srcOrd="0" destOrd="0" presId="urn:microsoft.com/office/officeart/2005/8/layout/vList5"/>
    <dgm:cxn modelId="{30E44CB6-B077-4674-8546-EE167F6A6781}" type="presParOf" srcId="{8CB23CB1-5254-457E-AFA5-0C0EB218D73B}" destId="{61FF5BC1-149D-4253-9116-91CEDD18B30D}" srcOrd="1" destOrd="0" presId="urn:microsoft.com/office/officeart/2005/8/layout/vList5"/>
    <dgm:cxn modelId="{3588BE31-1A32-4636-9CD7-C36F45862B41}" type="presParOf" srcId="{FA2C6789-8DC1-4511-9A8B-AAE8477728FA}" destId="{13E9FEAB-F79F-497C-8B0E-2A4F047389EC}" srcOrd="3" destOrd="0" presId="urn:microsoft.com/office/officeart/2005/8/layout/vList5"/>
    <dgm:cxn modelId="{2EFC5090-D287-4C96-A525-82EBC07BE2E0}" type="presParOf" srcId="{FA2C6789-8DC1-4511-9A8B-AAE8477728FA}" destId="{DF83231E-DC5E-4CDC-8075-8DB2B083DC9B}" srcOrd="4" destOrd="0" presId="urn:microsoft.com/office/officeart/2005/8/layout/vList5"/>
    <dgm:cxn modelId="{4D012E5B-14F7-4DCA-AD5E-965139E66159}" type="presParOf" srcId="{DF83231E-DC5E-4CDC-8075-8DB2B083DC9B}" destId="{02C39ACF-544C-4178-8CED-AA3C68B7C48F}" srcOrd="0" destOrd="0" presId="urn:microsoft.com/office/officeart/2005/8/layout/vList5"/>
    <dgm:cxn modelId="{373C43A3-48B5-4C86-AFF5-EAA76E3E172B}" type="presParOf" srcId="{DF83231E-DC5E-4CDC-8075-8DB2B083DC9B}" destId="{F89CA5C2-C9F6-47A3-91D8-9C4A48B587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0C72B-EF74-43C6-84A5-B4D185B57222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800" b="1" kern="1200" dirty="0" smtClean="0"/>
            <a:t>Diet and Exercise</a:t>
          </a:r>
          <a:endParaRPr lang="en-GB" sz="2800" b="1" kern="1200" dirty="0"/>
        </a:p>
      </dsp:txBody>
      <dsp:txXfrm rot="-5400000">
        <a:off x="2194561" y="184100"/>
        <a:ext cx="3850293" cy="945456"/>
      </dsp:txXfrm>
    </dsp:sp>
    <dsp:sp modelId="{EBFBFF5E-C974-4E57-BCB5-CBDA5EE5A984}">
      <dsp:nvSpPr>
        <dsp:cNvPr id="0" name=""/>
        <dsp:cNvSpPr/>
      </dsp:nvSpPr>
      <dsp:spPr>
        <a:xfrm>
          <a:off x="0" y="6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A</a:t>
          </a:r>
          <a:endParaRPr lang="en-GB" sz="4000" kern="1200" dirty="0"/>
        </a:p>
      </dsp:txBody>
      <dsp:txXfrm>
        <a:off x="63934" y="63940"/>
        <a:ext cx="2066692" cy="1181819"/>
      </dsp:txXfrm>
    </dsp:sp>
    <dsp:sp modelId="{61FF5BC1-149D-4253-9116-91CEDD18B30D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b="1" kern="1200" dirty="0" smtClean="0"/>
            <a:t>Oral hypoglycaemic therapy</a:t>
          </a:r>
          <a:endParaRPr lang="en-GB" sz="2400" b="1" kern="1200" dirty="0"/>
        </a:p>
      </dsp:txBody>
      <dsp:txXfrm rot="-5400000">
        <a:off x="2194561" y="1559271"/>
        <a:ext cx="3850293" cy="945456"/>
      </dsp:txXfrm>
    </dsp:sp>
    <dsp:sp modelId="{DAE41590-67E8-42A5-928C-78828B64B39C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B</a:t>
          </a:r>
          <a:endParaRPr lang="en-GB" sz="4000" kern="1200" dirty="0"/>
        </a:p>
      </dsp:txBody>
      <dsp:txXfrm>
        <a:off x="63934" y="1441090"/>
        <a:ext cx="2066692" cy="1181819"/>
      </dsp:txXfrm>
    </dsp:sp>
    <dsp:sp modelId="{F89CA5C2-C9F6-47A3-91D8-9C4A48B587F4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800" b="1" kern="1200" dirty="0" smtClean="0"/>
            <a:t>Insulin Therapy</a:t>
          </a:r>
          <a:endParaRPr lang="en-GB" sz="2800" b="1" kern="1200" dirty="0"/>
        </a:p>
      </dsp:txBody>
      <dsp:txXfrm rot="-5400000">
        <a:off x="2194561" y="2934443"/>
        <a:ext cx="3850293" cy="945456"/>
      </dsp:txXfrm>
    </dsp:sp>
    <dsp:sp modelId="{02C39ACF-544C-4178-8CED-AA3C68B7C48F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/>
            <a:t>C</a:t>
          </a:r>
          <a:endParaRPr lang="en-GB" sz="4000" kern="1200" dirty="0"/>
        </a:p>
      </dsp:txBody>
      <dsp:txXfrm>
        <a:off x="63934" y="2816262"/>
        <a:ext cx="2066692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31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44B36-5887-40C0-A26B-E202BDE055F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44B36-5887-40C0-A26B-E202BDE055F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B58660-0119-4324-839B-57EB22467FC4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F14BE7-C8C2-4313-8112-0BFB1821223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Vasodilation" TargetMode="External"/><Relationship Id="rId13" Type="http://schemas.openxmlformats.org/officeDocument/2006/relationships/hyperlink" Target="https://en.wikipedia.org/wiki/Cytokine" TargetMode="External"/><Relationship Id="rId3" Type="http://schemas.openxmlformats.org/officeDocument/2006/relationships/hyperlink" Target="https://en.wikipedia.org/wiki/Protein" TargetMode="External"/><Relationship Id="rId7" Type="http://schemas.openxmlformats.org/officeDocument/2006/relationships/hyperlink" Target="https://en.wikipedia.org/wiki/Arterial_stiffness" TargetMode="External"/><Relationship Id="rId12" Type="http://schemas.openxmlformats.org/officeDocument/2006/relationships/hyperlink" Target="https://en.wikipedia.org/wiki/Mesangial_cell" TargetMode="External"/><Relationship Id="rId2" Type="http://schemas.openxmlformats.org/officeDocument/2006/relationships/hyperlink" Target="https://en.wikipedia.org/wiki/Carbohydra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Vascular_permeability" TargetMode="External"/><Relationship Id="rId11" Type="http://schemas.openxmlformats.org/officeDocument/2006/relationships/hyperlink" Target="https://en.wikipedia.org/wiki/Endothelial_cell" TargetMode="External"/><Relationship Id="rId5" Type="http://schemas.openxmlformats.org/officeDocument/2006/relationships/hyperlink" Target="https://en.wikipedia.org/wiki/Pathology" TargetMode="External"/><Relationship Id="rId10" Type="http://schemas.openxmlformats.org/officeDocument/2006/relationships/hyperlink" Target="https://en.wikipedia.org/wiki/Macrophage" TargetMode="External"/><Relationship Id="rId4" Type="http://schemas.openxmlformats.org/officeDocument/2006/relationships/hyperlink" Target="https://en.wikipedia.org/wiki/Enzyme" TargetMode="External"/><Relationship Id="rId9" Type="http://schemas.openxmlformats.org/officeDocument/2006/relationships/hyperlink" Target="https://en.wikipedia.org/wiki/Nitric_oxide" TargetMode="External"/><Relationship Id="rId14" Type="http://schemas.openxmlformats.org/officeDocument/2006/relationships/hyperlink" Target="https://en.wikipedia.org/wiki/Oxidative_stress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7010400" cy="1524000"/>
          </a:xfrm>
          <a:solidFill>
            <a:srgbClr val="171CFB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DIABETES MELLITUS</a:t>
            </a:r>
            <a:endParaRPr lang="en-US" sz="5400" dirty="0">
              <a:solidFill>
                <a:srgbClr val="FFFF00"/>
              </a:solidFill>
            </a:endParaRPr>
          </a:p>
        </p:txBody>
      </p:sp>
      <p:pic>
        <p:nvPicPr>
          <p:cNvPr id="27650" name="Picture 2" descr="http://www.medifastarizona.com/wp-content/uploads/2012/10/Diabetes-picture-274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667000"/>
            <a:ext cx="3886200" cy="30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2" descr="http://2.bp.blogspot.com/-O1besvbus2M/U52xYm6S70I/AAAAAAAAARs/fPbFFgYODd0/s1600/Diabetes-mellit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667000"/>
            <a:ext cx="41910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85968"/>
          <a:ext cx="8763000" cy="6484512"/>
        </p:xfrm>
        <a:graphic>
          <a:graphicData uri="http://schemas.openxmlformats.org/drawingml/2006/table">
            <a:tbl>
              <a:tblPr/>
              <a:tblGrid>
                <a:gridCol w="4538429"/>
                <a:gridCol w="4224571"/>
              </a:tblGrid>
              <a:tr h="48495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ahoma"/>
                          <a:ea typeface="SimSun"/>
                        </a:rPr>
                        <a:t>Type I </a:t>
                      </a:r>
                      <a:r>
                        <a:rPr lang="en-US" sz="2800" b="1" dirty="0" smtClean="0">
                          <a:latin typeface="Tahoma"/>
                          <a:ea typeface="SimSun"/>
                        </a:rPr>
                        <a:t>diabetes</a:t>
                      </a: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ahoma"/>
                          <a:ea typeface="SimSun"/>
                        </a:rPr>
                        <a:t>Type II </a:t>
                      </a:r>
                      <a:r>
                        <a:rPr lang="en-US" sz="2800" b="1" dirty="0" smtClean="0">
                          <a:latin typeface="Tahoma"/>
                          <a:ea typeface="SimSun"/>
                        </a:rPr>
                        <a:t>diabetes</a:t>
                      </a:r>
                      <a:endParaRPr lang="en-US" sz="2800" dirty="0">
                        <a:latin typeface="Times New Roman"/>
                        <a:ea typeface="SimSun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8103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 10</a:t>
                      </a:r>
                      <a:r>
                        <a:rPr lang="en-US" sz="2200" b="1" baseline="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%</a:t>
                      </a: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of cases of diabetes.</a:t>
                      </a: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90</a:t>
                      </a:r>
                      <a:r>
                        <a:rPr lang="en-US" sz="2200" b="1" baseline="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%</a:t>
                      </a: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of cases of diabetes.</a:t>
                      </a: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71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2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Immune-mediated diabetes occurs in childhood, but it may occur at older</a:t>
                      </a:r>
                      <a:r>
                        <a:rPr lang="en-US" sz="2200" baseline="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en-US" sz="22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age.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atent </a:t>
                      </a:r>
                      <a:r>
                        <a:rPr lang="en-GB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utoimmune </a:t>
                      </a:r>
                      <a:r>
                        <a:rPr lang="en-GB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iabetes in </a:t>
                      </a:r>
                      <a:r>
                        <a:rPr lang="en-GB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dults </a:t>
                      </a:r>
                      <a:r>
                        <a:rPr lang="en-GB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(LADA) 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is a form of </a:t>
                      </a:r>
                      <a:r>
                        <a:rPr lang="en-GB" sz="2200" b="1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autoimmune</a:t>
                      </a:r>
                      <a:r>
                        <a:rPr lang="en-GB" sz="2200" b="1" i="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200" b="1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type I diabetes.</a:t>
                      </a:r>
                      <a:endParaRPr lang="en-GB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 Age 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of onset from </a:t>
                      </a: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35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 years </a:t>
                      </a: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upwards</a:t>
                      </a:r>
                      <a:r>
                        <a:rPr lang="en-US" sz="22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, but it may occur at younger age.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200" b="1" dirty="0" smtClean="0"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M</a:t>
                      </a: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aturity </a:t>
                      </a: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O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nset </a:t>
                      </a: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D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iabetes of </a:t>
                      </a: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Y</a:t>
                      </a: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oung </a:t>
                      </a:r>
                      <a:r>
                        <a:rPr lang="en-US" sz="2200" b="1" dirty="0" smtClean="0">
                          <a:latin typeface="Times New Roman"/>
                          <a:ea typeface="SimSun"/>
                        </a:rPr>
                        <a:t>(MODY)</a:t>
                      </a:r>
                      <a:r>
                        <a:rPr lang="en-GB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is a form of </a:t>
                      </a:r>
                      <a:r>
                        <a:rPr lang="en-GB" sz="2200" b="1" i="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200" b="1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type II</a:t>
                      </a:r>
                      <a:r>
                        <a:rPr lang="en-GB" sz="2200" b="1" i="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2200" b="0" i="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 occurs at age below 25 years</a:t>
                      </a:r>
                      <a:r>
                        <a:rPr lang="en-US" sz="2200" b="0" dirty="0" smtClean="0">
                          <a:latin typeface="Times New Roman"/>
                          <a:ea typeface="SimSun"/>
                        </a:rPr>
                        <a:t>.</a:t>
                      </a:r>
                      <a:endParaRPr lang="en-US" sz="2200" b="0" dirty="0">
                        <a:latin typeface="Times New Roman"/>
                        <a:ea typeface="SimSun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342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 There is little or no insulin secretion, as manifested by low or undetectable levels of plasma C-peptide.</a:t>
                      </a:r>
                      <a:endParaRPr lang="en-US" sz="2200" dirty="0">
                        <a:latin typeface="Times New Roman"/>
                        <a:ea typeface="SimSun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buFont typeface="Arial" pitchFamily="34" charset="0"/>
                        <a:buChar char="•"/>
                      </a:pP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 Normal  or even increased insulin secretion.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Decrease sensitivity of target cells to insulin i.e. </a:t>
                      </a:r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insulin resistance </a:t>
                      </a: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366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u="sng" dirty="0">
                          <a:latin typeface="Times New Roman"/>
                          <a:ea typeface="SimSun"/>
                        </a:rPr>
                        <a:t>Destruction of </a:t>
                      </a:r>
                      <a:r>
                        <a:rPr lang="el-GR" sz="2200" b="1" u="sng" dirty="0">
                          <a:latin typeface="Times New Roman"/>
                          <a:ea typeface="SimSun"/>
                        </a:rPr>
                        <a:t>β</a:t>
                      </a:r>
                      <a:r>
                        <a:rPr lang="en-US" sz="2200" b="1" u="sng" dirty="0">
                          <a:latin typeface="Times New Roman"/>
                          <a:ea typeface="SimSun"/>
                        </a:rPr>
                        <a:t> -cells due to:</a:t>
                      </a:r>
                      <a:endParaRPr lang="en-US" sz="2200" dirty="0"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a)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Auto immune antibodies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 against beta cells</a:t>
                      </a:r>
                      <a:r>
                        <a:rPr lang="en-US" sz="2200" dirty="0" smtClean="0">
                          <a:latin typeface="Times New Roman"/>
                          <a:ea typeface="SimSun"/>
                        </a:rPr>
                        <a:t>.</a:t>
                      </a:r>
                      <a:endParaRPr lang="en-US" sz="2200" dirty="0"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b)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200" b="1" dirty="0">
                          <a:latin typeface="Times New Roman"/>
                          <a:ea typeface="SimSun"/>
                        </a:rPr>
                        <a:t>Viruses</a:t>
                      </a:r>
                      <a:r>
                        <a:rPr lang="en-US" sz="2200" dirty="0">
                          <a:latin typeface="Times New Roman"/>
                          <a:ea typeface="SimSun"/>
                        </a:rPr>
                        <a:t> (Coxsackie and Mumps) </a:t>
                      </a: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SimSun"/>
                        </a:rPr>
                        <a:t>against beta cells.</a:t>
                      </a: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u="sng" dirty="0">
                          <a:latin typeface="Times New Roman"/>
                          <a:ea typeface="SimSun"/>
                        </a:rPr>
                        <a:t>Insulin Resistance </a:t>
                      </a:r>
                      <a:r>
                        <a:rPr lang="en-US" sz="2200" b="1" u="sng" dirty="0" smtClean="0">
                          <a:latin typeface="Times New Roman"/>
                          <a:ea typeface="SimSun"/>
                        </a:rPr>
                        <a:t>may </a:t>
                      </a:r>
                      <a:r>
                        <a:rPr lang="en-US" sz="2200" b="1" u="sng" dirty="0">
                          <a:latin typeface="Times New Roman"/>
                          <a:ea typeface="SimSun"/>
                        </a:rPr>
                        <a:t>be due to:</a:t>
                      </a:r>
                      <a:endParaRPr lang="en-US" sz="2200" dirty="0">
                        <a:latin typeface="Times New Roman"/>
                        <a:ea typeface="SimSun"/>
                      </a:endParaRPr>
                    </a:p>
                    <a:p>
                      <a:pPr algn="just" rtl="0"/>
                      <a:r>
                        <a:rPr lang="en-US" sz="2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a)</a:t>
                      </a:r>
                      <a:r>
                        <a:rPr lang="en-US" sz="22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Abdominal</a:t>
                      </a:r>
                      <a:r>
                        <a:rPr lang="en-US" sz="2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besity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a big</a:t>
                      </a:r>
                      <a:r>
                        <a:rPr lang="en-US" sz="2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isk factor.</a:t>
                      </a:r>
                    </a:p>
                    <a:p>
                      <a:pPr algn="just" rtl="0"/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b)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Physical inactivity.</a:t>
                      </a:r>
                    </a:p>
                    <a:p>
                      <a:pPr algn="just" rtl="0"/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c) Aging.</a:t>
                      </a:r>
                      <a:r>
                        <a:rPr lang="en-US" sz="2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d) Genetics. </a:t>
                      </a:r>
                      <a:endParaRPr lang="en-US" sz="22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7244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Insulin resistance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617220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US" dirty="0" smtClean="0"/>
              <a:t>A condition in which muscle, fat, and liver cells do not respond properly to insulin and thus cannot easily uptake glucose from the bloodstream.</a:t>
            </a:r>
          </a:p>
          <a:p>
            <a:pPr algn="just">
              <a:lnSpc>
                <a:spcPct val="50000"/>
              </a:lnSpc>
              <a:buNone/>
            </a:pPr>
            <a:r>
              <a:rPr lang="en-US" dirty="0" smtClean="0"/>
              <a:t> </a:t>
            </a:r>
          </a:p>
          <a:p>
            <a:pPr algn="just">
              <a:lnSpc>
                <a:spcPct val="140000"/>
              </a:lnSpc>
            </a:pPr>
            <a:r>
              <a:rPr lang="en-US" dirty="0" smtClean="0"/>
              <a:t>Over time, insulin resistance can lead to </a:t>
            </a:r>
            <a:r>
              <a:rPr lang="en-US" b="1" dirty="0" smtClean="0"/>
              <a:t>pre-diabetes</a:t>
            </a:r>
            <a:r>
              <a:rPr lang="en-US" dirty="0" smtClean="0"/>
              <a:t> and </a:t>
            </a:r>
            <a:r>
              <a:rPr lang="en-US" b="1" dirty="0" smtClean="0"/>
              <a:t>type 2 diabetes </a:t>
            </a:r>
            <a:r>
              <a:rPr lang="en-US" dirty="0" smtClean="0"/>
              <a:t>as the beta cells fail to keep up with the body’s increased need for insulin.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gaby.fachrul.com/img/diabetesmedication/diabetes-mellitus-diet/january-2nd-2013-no-comments-posted-in-diabetes-disease543-x-512-134-kb-png-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90600"/>
            <a:ext cx="7391400" cy="35052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" y="304800"/>
            <a:ext cx="868680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800" b="1" u="sng" dirty="0" smtClean="0"/>
              <a:t>The major contributors to insulin resistance &amp; type II DM</a:t>
            </a:r>
          </a:p>
        </p:txBody>
      </p:sp>
      <p:pic>
        <p:nvPicPr>
          <p:cNvPr id="4" name="Picture 4" descr="http://sagespoonliving.com/wp-content/uploads/2012/11/diabesi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648200"/>
            <a:ext cx="7239000" cy="20383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152400"/>
            <a:ext cx="42672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Diabesity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617220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q"/>
            </a:pPr>
            <a:r>
              <a:rPr lang="en-US" b="1" u="sng" dirty="0" smtClean="0"/>
              <a:t> The link between obesity and insulin resistance: 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dirty="0" smtClean="0"/>
              <a:t>Obesity, especially excess fat around the waist, is a primary cause of insulin resistance. 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b="1" dirty="0" smtClean="0"/>
              <a:t>Belly fat </a:t>
            </a:r>
            <a:r>
              <a:rPr lang="en-US" dirty="0" smtClean="0"/>
              <a:t>plays a part in developing chronic, or long-lasting, inflammation in the body that decreases insulin sensitivity.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3200" b="1" dirty="0" smtClean="0"/>
              <a:t>Adipocytokines </a:t>
            </a:r>
            <a:r>
              <a:rPr lang="en-US" sz="3200" dirty="0" smtClean="0"/>
              <a:t>secreted by adipose tissue modulate response of target tissue to insulin:</a:t>
            </a:r>
          </a:p>
          <a:p>
            <a:pPr marL="971550" lvl="1" indent="-571500" algn="just">
              <a:lnSpc>
                <a:spcPct val="130000"/>
              </a:lnSpc>
              <a:buFont typeface="+mj-lt"/>
              <a:buAutoNum type="romanUcPeriod"/>
            </a:pPr>
            <a:r>
              <a:rPr lang="en-US" sz="3000" b="1" dirty="0" err="1" smtClean="0"/>
              <a:t>Resistin</a:t>
            </a:r>
            <a:r>
              <a:rPr lang="en-US" sz="3000" b="1" dirty="0" smtClean="0"/>
              <a:t> </a:t>
            </a:r>
            <a:r>
              <a:rPr lang="en-US" sz="3000" dirty="0" smtClean="0"/>
              <a:t>(promotes insulin resistance), increases in obesity .</a:t>
            </a:r>
          </a:p>
          <a:p>
            <a:pPr marL="971550" lvl="1" indent="-571500" algn="just">
              <a:lnSpc>
                <a:spcPct val="130000"/>
              </a:lnSpc>
              <a:buFont typeface="+mj-lt"/>
              <a:buAutoNum type="romanUcPeriod"/>
            </a:pPr>
            <a:r>
              <a:rPr lang="en-US" sz="3000" b="1" dirty="0" err="1" smtClean="0"/>
              <a:t>Adiponectin</a:t>
            </a:r>
            <a:r>
              <a:rPr lang="en-US" sz="3000" dirty="0" smtClean="0"/>
              <a:t> (increases  insulin sensitivity), decreases in obesity.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rontiersin.org/files/Articles/55775/fendo-04-00097-HTML/image_m/fendo-04-00097-g001.jpg"/>
          <p:cNvPicPr>
            <a:picLocks noChangeAspect="1" noChangeArrowheads="1"/>
          </p:cNvPicPr>
          <p:nvPr/>
        </p:nvPicPr>
        <p:blipFill>
          <a:blip r:embed="rId3"/>
          <a:srcRect b="28615"/>
          <a:stretch>
            <a:fillRect/>
          </a:stretch>
        </p:blipFill>
        <p:spPr bwMode="auto">
          <a:xfrm>
            <a:off x="304800" y="457200"/>
            <a:ext cx="8382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ttp://img.medscape.com/fullsize/migrated/editorial/clinupdates/2002/2015/blackburn.fig1.gif"/>
          <p:cNvPicPr>
            <a:picLocks noChangeAspect="1" noChangeArrowheads="1"/>
          </p:cNvPicPr>
          <p:nvPr/>
        </p:nvPicPr>
        <p:blipFill>
          <a:blip r:embed="rId2"/>
          <a:srcRect t="12214"/>
          <a:stretch>
            <a:fillRect/>
          </a:stretch>
        </p:blipFill>
        <p:spPr bwMode="auto">
          <a:xfrm>
            <a:off x="304800" y="457200"/>
            <a:ext cx="85344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http://primarypsychiatry.com/wp-content/uploads/import/1207PP_RTM_Gitlin_S1_big.gif"/>
          <p:cNvPicPr>
            <a:picLocks noChangeAspect="1" noChangeArrowheads="1"/>
          </p:cNvPicPr>
          <p:nvPr/>
        </p:nvPicPr>
        <p:blipFill>
          <a:blip r:embed="rId2"/>
          <a:srcRect t="11163"/>
          <a:stretch>
            <a:fillRect/>
          </a:stretch>
        </p:blipFill>
        <p:spPr bwMode="auto">
          <a:xfrm>
            <a:off x="457200" y="457200"/>
            <a:ext cx="8001000" cy="5991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6322" name="Picture 2" descr="http://diabetesantidote.com/wp-content/uploads/2015/03/Gestational-Diabetes-wom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725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0" name="Picture 2" descr="http://www.diabetesinfo.org.au/webdata/images/Slide17.jpg"/>
          <p:cNvPicPr>
            <a:picLocks noChangeAspect="1" noChangeArrowheads="1"/>
          </p:cNvPicPr>
          <p:nvPr/>
        </p:nvPicPr>
        <p:blipFill>
          <a:blip r:embed="rId2"/>
          <a:srcRect b="4081"/>
          <a:stretch>
            <a:fillRect/>
          </a:stretch>
        </p:blipFill>
        <p:spPr bwMode="auto">
          <a:xfrm>
            <a:off x="304800" y="304800"/>
            <a:ext cx="8534400" cy="3581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04800" y="4114800"/>
            <a:ext cx="8534400" cy="24191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34950" indent="-234950" algn="just">
              <a:lnSpc>
                <a:spcPct val="14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It occurs in about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2% – 5%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of all pregnancies and may improve or disappear after delivery.  </a:t>
            </a:r>
          </a:p>
          <a:p>
            <a:pPr marL="234950" indent="-234950" algn="just">
              <a:lnSpc>
                <a:spcPct val="14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Gestational diabetes is fully treatable but requires careful medical supervision throughout the pregnancy.  </a:t>
            </a:r>
          </a:p>
          <a:p>
            <a:pPr marL="234950" indent="-234950" algn="just">
              <a:lnSpc>
                <a:spcPct val="14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About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20% – 50%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of affected women develop type 2 diabetes later in life.  </a:t>
            </a:r>
          </a:p>
          <a:p>
            <a:pPr marL="234950" indent="-234950" algn="just">
              <a:lnSpc>
                <a:spcPct val="14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Tahoma" charset="0"/>
              </a:rPr>
              <a:t>Untreated gestational diabetes can damage the health of the fetus or mother.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8382000" cy="1169551"/>
          </a:xfrm>
          <a:prstGeom prst="rect">
            <a:avLst/>
          </a:prstGeom>
          <a:solidFill>
            <a:srgbClr val="171CFB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800" b="1" dirty="0" smtClean="0">
                <a:solidFill>
                  <a:srgbClr val="FFFF00"/>
                </a:solidFill>
              </a:rPr>
              <a:t>Characteristic disturbances of diabetes    </a:t>
            </a:r>
            <a:r>
              <a:rPr lang="en-US" sz="3200" b="1" dirty="0" smtClean="0">
                <a:solidFill>
                  <a:srgbClr val="FFFF00"/>
                </a:solidFill>
              </a:rPr>
              <a:t>(Clinical results of insulin deficiency)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28600" y="1600200"/>
            <a:ext cx="8763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Low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/>
            </a:pPr>
            <a:r>
              <a:rPr kumimoji="0" lang="en-US" altLang="zh-CN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Hyperglycemia:</a:t>
            </a:r>
            <a:r>
              <a:rPr lang="en-US" altLang="zh-CN" sz="2600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 </a:t>
            </a:r>
          </a:p>
          <a:p>
            <a:pPr marL="514350" lvl="0" indent="-514350" algn="justLow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* Rise of fasting blood glucose ≥ </a:t>
            </a:r>
            <a:r>
              <a:rPr lang="en-US" altLang="zh-CN" sz="2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126 </a:t>
            </a:r>
            <a:r>
              <a:rPr lang="en-US" altLang="zh-CN" sz="2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mg %. </a:t>
            </a:r>
          </a:p>
          <a:p>
            <a:pPr marL="514350" lvl="0" indent="-514350" algn="justLow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* Rise of post </a:t>
            </a:r>
            <a:r>
              <a:rPr kumimoji="0" lang="en-US" altLang="zh-CN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prandial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blood glucose ≥ 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200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mg %.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Low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2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SimSun" pitchFamily="2" charset="-122"/>
              <a:cs typeface="Tahoma" pitchFamily="34" charset="0"/>
            </a:endParaRPr>
          </a:p>
          <a:p>
            <a:pPr marL="457200" marR="0" lvl="0" indent="-457200" algn="justLow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2) </a:t>
            </a:r>
            <a:r>
              <a:rPr kumimoji="0" lang="en-US" altLang="zh-CN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Glucosuria: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* If blood glucose level rises above renal threshold </a:t>
            </a:r>
            <a:r>
              <a:rPr lang="en-US" altLang="zh-CN" sz="2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(=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180 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mg %)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2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SimSun" pitchFamily="2" charset="-122"/>
              <a:cs typeface="Tahoma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2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3) </a:t>
            </a:r>
            <a:r>
              <a:rPr kumimoji="0" lang="en-US" altLang="zh-CN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Lipid disturbances</a:t>
            </a:r>
            <a:r>
              <a:rPr kumimoji="0" lang="en-US" altLang="zh-CN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zh-CN" sz="2600" dirty="0" smtClean="0"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*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lipolysis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to supply fatty acids for </a:t>
            </a:r>
            <a:r>
              <a:rPr kumimoji="0" lang="en-US" altLang="zh-CN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gluconeogenesis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&amp; energy production 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free fatty acids 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oxidation of fatty acids for energy production 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formation of </a:t>
            </a:r>
            <a:r>
              <a:rPr kumimoji="0" lang="en-US" altLang="zh-CN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ketone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bodies 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Ketonaemia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Wingdings" pitchFamily="2" charset="2"/>
              </a:rPr>
              <a:t> 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ketoacidosis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04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105400" cy="762000"/>
          </a:xfrm>
          <a:solidFill>
            <a:srgbClr val="171CFB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Lecture Objectives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en-US" sz="2800" b="1" u="sng" dirty="0" smtClean="0"/>
              <a:t>At the end of this lecture, students should be able to: </a:t>
            </a:r>
          </a:p>
          <a:p>
            <a:pPr algn="just"/>
            <a:r>
              <a:rPr lang="en-US" sz="2800" dirty="0" smtClean="0"/>
              <a:t>Define diabetes mellitus.</a:t>
            </a:r>
          </a:p>
          <a:p>
            <a:pPr algn="just"/>
            <a:r>
              <a:rPr lang="en-US" sz="2800" dirty="0" smtClean="0"/>
              <a:t>Enumerate the types of diabetes mellitus.</a:t>
            </a:r>
          </a:p>
          <a:p>
            <a:pPr algn="just"/>
            <a:r>
              <a:rPr lang="en-US" sz="2800" dirty="0" smtClean="0"/>
              <a:t>Describe type 1 diabetes mellitus.</a:t>
            </a:r>
          </a:p>
          <a:p>
            <a:pPr algn="just"/>
            <a:r>
              <a:rPr lang="en-US" sz="2800" dirty="0" smtClean="0"/>
              <a:t>Describe type 2 diabetes mellitus.</a:t>
            </a:r>
          </a:p>
          <a:p>
            <a:pPr algn="just"/>
            <a:r>
              <a:rPr lang="en-US" sz="2800" dirty="0" smtClean="0"/>
              <a:t>Compare type 1 to type 2 diabetes mellitus.</a:t>
            </a:r>
          </a:p>
          <a:p>
            <a:pPr algn="just"/>
            <a:r>
              <a:rPr lang="en-US" sz="2800" dirty="0" smtClean="0"/>
              <a:t>Know insulin resistance and its results.</a:t>
            </a:r>
          </a:p>
          <a:p>
            <a:pPr algn="just"/>
            <a:r>
              <a:rPr lang="en-US" sz="2800" dirty="0" smtClean="0"/>
              <a:t>Discuss the link between obesity and insulin resistance.</a:t>
            </a:r>
          </a:p>
          <a:p>
            <a:pPr algn="just"/>
            <a:r>
              <a:rPr lang="en-US" sz="2800" dirty="0" smtClean="0"/>
              <a:t>Discuss Characteristic disturbances of diabetes mellitus. </a:t>
            </a:r>
          </a:p>
          <a:p>
            <a:pPr algn="just"/>
            <a:r>
              <a:rPr lang="en-US" sz="2800" dirty="0" smtClean="0"/>
              <a:t>Know diagnosis of diabetes mellitus.</a:t>
            </a:r>
          </a:p>
          <a:p>
            <a:pPr algn="just"/>
            <a:r>
              <a:rPr lang="en-US" sz="2800" dirty="0" smtClean="0"/>
              <a:t>Describe the complications of diabetes mellitus.</a:t>
            </a:r>
          </a:p>
          <a:p>
            <a:pPr algn="just"/>
            <a:endParaRPr lang="en-US" sz="2800" dirty="0" smtClean="0"/>
          </a:p>
          <a:p>
            <a:pPr lvl="0" algn="just">
              <a:buClr>
                <a:schemeClr val="accent5"/>
              </a:buClr>
              <a:buNone/>
            </a:pPr>
            <a:endParaRPr lang="en-US" sz="2600" b="1" dirty="0" smtClean="0">
              <a:cs typeface="Arial" pitchFamily="34" charset="0"/>
            </a:endParaRP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endParaRPr lang="en-US" sz="2600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28600" y="1295400"/>
            <a:ext cx="86106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u="sng" dirty="0" smtClean="0">
                <a:ea typeface="SimSun" pitchFamily="2" charset="-122"/>
                <a:cs typeface="Tahoma" pitchFamily="34" charset="0"/>
                <a:sym typeface="Wingdings" pitchFamily="2" charset="2"/>
              </a:rPr>
              <a:t>4) Negative nitrogen balance:</a:t>
            </a:r>
            <a:endParaRPr lang="en-US" altLang="zh-CN" sz="2800" dirty="0" smtClean="0">
              <a:cs typeface="Arial" pitchFamily="34" charset="0"/>
              <a:sym typeface="Wingdings" pitchFamily="2" charset="2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2800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 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</a:rPr>
              <a:t> Protein catabolism 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loss of weight.</a:t>
            </a:r>
            <a:endParaRPr lang="en-US" altLang="zh-CN" sz="2800" dirty="0" smtClean="0">
              <a:cs typeface="Arial" pitchFamily="34" charset="0"/>
              <a:sym typeface="Wingdings" pitchFamily="2" charset="2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2800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zh-CN" sz="2800" dirty="0" err="1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Hypoprotienaemia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 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low resistance to infections.</a:t>
            </a:r>
          </a:p>
          <a:p>
            <a:pPr lvl="0" algn="just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800" dirty="0" smtClean="0">
              <a:cs typeface="Arial" pitchFamily="34" charset="0"/>
              <a:sym typeface="Wingdings" pitchFamily="2" charset="2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ea typeface="SimSun" pitchFamily="2" charset="-122"/>
                <a:cs typeface="Tahoma" pitchFamily="34" charset="0"/>
                <a:sym typeface="Wingdings" pitchFamily="2" charset="2"/>
              </a:rPr>
              <a:t>5) </a:t>
            </a:r>
            <a:r>
              <a:rPr lang="en-US" altLang="zh-CN" sz="2800" b="1" u="sng" dirty="0" err="1" smtClean="0">
                <a:ea typeface="SimSun" pitchFamily="2" charset="-122"/>
                <a:cs typeface="Tahoma" pitchFamily="34" charset="0"/>
                <a:sym typeface="Wingdings" pitchFamily="2" charset="2"/>
              </a:rPr>
              <a:t>Poly</a:t>
            </a:r>
            <a:r>
              <a:rPr lang="en-US" altLang="zh-CN" sz="2800" b="1" dirty="0" err="1" smtClean="0">
                <a:ea typeface="SimSun" pitchFamily="2" charset="-122"/>
                <a:cs typeface="Tahoma" pitchFamily="34" charset="0"/>
                <a:sym typeface="Wingdings" pitchFamily="2" charset="2"/>
              </a:rPr>
              <a:t>uria</a:t>
            </a:r>
            <a:r>
              <a:rPr lang="en-US" altLang="zh-CN" sz="2800" b="1" dirty="0" smtClean="0">
                <a:ea typeface="SimSun" pitchFamily="2" charset="-122"/>
                <a:cs typeface="Tahoma" pitchFamily="34" charset="0"/>
                <a:sym typeface="Wingdings" pitchFamily="2" charset="2"/>
              </a:rPr>
              <a:t> &amp; </a:t>
            </a:r>
            <a:r>
              <a:rPr lang="en-US" altLang="zh-CN" sz="2800" b="1" u="sng" dirty="0" err="1" smtClean="0">
                <a:ea typeface="SimSun" pitchFamily="2" charset="-122"/>
                <a:cs typeface="Tahoma" pitchFamily="34" charset="0"/>
                <a:sym typeface="Wingdings" pitchFamily="2" charset="2"/>
              </a:rPr>
              <a:t>Poly</a:t>
            </a:r>
            <a:r>
              <a:rPr lang="en-US" altLang="zh-CN" sz="2800" b="1" dirty="0" err="1" smtClean="0">
                <a:ea typeface="SimSun" pitchFamily="2" charset="-122"/>
                <a:cs typeface="Tahoma" pitchFamily="34" charset="0"/>
                <a:sym typeface="Wingdings" pitchFamily="2" charset="2"/>
              </a:rPr>
              <a:t>dipsia</a:t>
            </a:r>
            <a:r>
              <a:rPr lang="en-US" altLang="zh-CN" sz="2800" b="1" dirty="0" smtClean="0">
                <a:ea typeface="SimSun" pitchFamily="2" charset="-122"/>
                <a:cs typeface="Tahoma" pitchFamily="34" charset="0"/>
                <a:sym typeface="Wingdings" pitchFamily="2" charset="2"/>
              </a:rPr>
              <a:t>.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6) </a:t>
            </a:r>
            <a:r>
              <a:rPr lang="en-US" altLang="zh-CN" sz="2800" b="1" u="sng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D</a:t>
            </a: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ehydration.</a:t>
            </a:r>
            <a:endParaRPr lang="en-US" altLang="zh-CN" sz="2800" b="1" dirty="0" smtClean="0">
              <a:ea typeface="SimSun" pitchFamily="2" charset="-122"/>
              <a:cs typeface="Times New Roman" pitchFamily="18" charset="0"/>
              <a:sym typeface="Wingdings" pitchFamily="2" charset="2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7) Circulatory failure,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coma</a:t>
            </a:r>
            <a:r>
              <a:rPr lang="en-US" altLang="zh-CN" sz="2800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.</a:t>
            </a:r>
            <a:r>
              <a:rPr lang="en-US" altLang="zh-CN" sz="2800" b="1" dirty="0" smtClean="0">
                <a:ea typeface="SimSun" pitchFamily="2" charset="-122"/>
                <a:cs typeface="Times New Roman" pitchFamily="18" charset="0"/>
                <a:sym typeface="Wingdings" pitchFamily="2" charset="2"/>
              </a:rPr>
              <a:t>                 </a:t>
            </a:r>
            <a:endParaRPr lang="en-US" altLang="zh-CN" sz="2800" dirty="0" smtClean="0">
              <a:ea typeface="SimSun" pitchFamily="2" charset="-122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457200"/>
            <a:ext cx="7696200" cy="646331"/>
          </a:xfrm>
          <a:prstGeom prst="rect">
            <a:avLst/>
          </a:prstGeom>
          <a:solidFill>
            <a:srgbClr val="3514FE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Characteristic disturbances of diabetes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904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 descr="http://www.healthisfuture.com/wp-content/uploads/symptoms-of-diabe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868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reeform 1"/>
          <p:cNvSpPr>
            <a:spLocks/>
          </p:cNvSpPr>
          <p:nvPr/>
        </p:nvSpPr>
        <p:spPr bwMode="auto">
          <a:xfrm>
            <a:off x="-9525" y="-6350"/>
            <a:ext cx="9163050" cy="1039813"/>
          </a:xfrm>
          <a:custGeom>
            <a:avLst/>
            <a:gdLst/>
            <a:ahLst/>
            <a:cxnLst>
              <a:cxn ang="0">
                <a:pos x="22" y="66"/>
              </a:cxn>
              <a:cxn ang="0">
                <a:pos x="9513" y="0"/>
              </a:cxn>
              <a:cxn ang="0">
                <a:pos x="16368" y="12084"/>
              </a:cxn>
              <a:cxn ang="0">
                <a:pos x="21578" y="1811"/>
              </a:cxn>
              <a:cxn ang="0">
                <a:pos x="21600" y="7013"/>
              </a:cxn>
              <a:cxn ang="0">
                <a:pos x="16099" y="14455"/>
              </a:cxn>
              <a:cxn ang="0">
                <a:pos x="5568" y="6618"/>
              </a:cxn>
              <a:cxn ang="0">
                <a:pos x="0" y="21600"/>
              </a:cxn>
              <a:cxn ang="0">
                <a:pos x="22" y="66"/>
              </a:cxn>
              <a:cxn ang="0">
                <a:pos x="22" y="66"/>
              </a:cxn>
            </a:cxnLst>
            <a:rect l="0" t="0" r="r" b="b"/>
            <a:pathLst>
              <a:path w="21600" h="2160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  <a:moveTo>
                  <a:pt x="22" y="66"/>
                </a:moveTo>
              </a:path>
            </a:pathLst>
          </a:custGeom>
          <a:gradFill rotWithShape="0">
            <a:gsLst>
              <a:gs pos="0">
                <a:srgbClr val="00729E">
                  <a:alpha val="45000"/>
                </a:srgbClr>
              </a:gs>
              <a:gs pos="100000">
                <a:srgbClr val="00C5CE">
                  <a:alpha val="54999"/>
                </a:srgbClr>
              </a:gs>
            </a:gsLst>
            <a:lin ang="5400000" scaled="1"/>
          </a:gradFill>
          <a:ln w="9525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410" name="Freeform 2"/>
          <p:cNvSpPr>
            <a:spLocks/>
          </p:cNvSpPr>
          <p:nvPr/>
        </p:nvSpPr>
        <p:spPr bwMode="auto">
          <a:xfrm>
            <a:off x="4381500" y="-4763"/>
            <a:ext cx="4762500" cy="60325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010" y="20475"/>
              </a:cxn>
              <a:cxn ang="0">
                <a:pos x="21600" y="6752"/>
              </a:cxn>
              <a:cxn ang="0">
                <a:pos x="21600" y="218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1600" h="20552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gradFill rotWithShape="0">
            <a:gsLst>
              <a:gs pos="0">
                <a:srgbClr val="009FA6">
                  <a:alpha val="29999"/>
                </a:srgbClr>
              </a:gs>
              <a:gs pos="100000">
                <a:srgbClr val="0089BE">
                  <a:alpha val="45000"/>
                </a:srgbClr>
              </a:gs>
            </a:gsLst>
            <a:lin ang="5400000" scaled="1"/>
          </a:gradFill>
          <a:ln w="9525" cap="flat">
            <a:noFill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28575" y="-15875"/>
            <a:ext cx="9196388" cy="1098550"/>
            <a:chOff x="0" y="0"/>
            <a:chExt cx="5793" cy="693"/>
          </a:xfrm>
        </p:grpSpPr>
        <p:sp>
          <p:nvSpPr>
            <p:cNvPr id="17412" name="Freeform 4"/>
            <p:cNvSpPr>
              <a:spLocks/>
            </p:cNvSpPr>
            <p:nvPr/>
          </p:nvSpPr>
          <p:spPr bwMode="auto">
            <a:xfrm rot="-180000">
              <a:off x="6" y="150"/>
              <a:ext cx="5772" cy="392"/>
            </a:xfrm>
            <a:custGeom>
              <a:avLst/>
              <a:gdLst/>
              <a:ahLst/>
              <a:cxnLst>
                <a:cxn ang="0">
                  <a:pos x="0" y="19778"/>
                </a:cxn>
                <a:cxn ang="0">
                  <a:pos x="6017" y="5774"/>
                </a:cxn>
                <a:cxn ang="0">
                  <a:pos x="15380" y="20638"/>
                </a:cxn>
                <a:cxn ang="0">
                  <a:pos x="21600" y="0"/>
                </a:cxn>
              </a:cxnLst>
              <a:rect l="0" t="0" r="r" b="b"/>
              <a:pathLst>
                <a:path w="21600" h="20681">
                  <a:moveTo>
                    <a:pt x="0" y="19778"/>
                  </a:moveTo>
                  <a:cubicBezTo>
                    <a:pt x="1055" y="15110"/>
                    <a:pt x="3454" y="5630"/>
                    <a:pt x="6017" y="5774"/>
                  </a:cubicBezTo>
                  <a:cubicBezTo>
                    <a:pt x="8581" y="5917"/>
                    <a:pt x="12783" y="21600"/>
                    <a:pt x="15380" y="20638"/>
                  </a:cubicBezTo>
                  <a:cubicBezTo>
                    <a:pt x="17978" y="19675"/>
                    <a:pt x="20305" y="4300"/>
                    <a:pt x="21600" y="0"/>
                  </a:cubicBezTo>
                </a:path>
              </a:pathLst>
            </a:custGeom>
            <a:noFill/>
            <a:ln w="10795" cap="flat">
              <a:solidFill>
                <a:srgbClr val="04A0BE">
                  <a:alpha val="78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13" name="Freeform 5"/>
            <p:cNvSpPr>
              <a:spLocks/>
            </p:cNvSpPr>
            <p:nvPr/>
          </p:nvSpPr>
          <p:spPr bwMode="auto">
            <a:xfrm rot="-180000">
              <a:off x="9" y="197"/>
              <a:ext cx="5780" cy="319"/>
            </a:xfrm>
            <a:custGeom>
              <a:avLst/>
              <a:gdLst/>
              <a:ahLst/>
              <a:cxnLst>
                <a:cxn ang="0">
                  <a:pos x="0" y="18514"/>
                </a:cxn>
                <a:cxn ang="0">
                  <a:pos x="6136" y="5767"/>
                </a:cxn>
                <a:cxn ang="0">
                  <a:pos x="15441" y="20639"/>
                </a:cxn>
                <a:cxn ang="0">
                  <a:pos x="21600" y="0"/>
                </a:cxn>
              </a:cxnLst>
              <a:rect l="0" t="0" r="r" b="b"/>
              <a:pathLst>
                <a:path w="21600" h="20682">
                  <a:moveTo>
                    <a:pt x="0" y="18514"/>
                  </a:moveTo>
                  <a:cubicBezTo>
                    <a:pt x="1023" y="16364"/>
                    <a:pt x="3563" y="5413"/>
                    <a:pt x="6136" y="5767"/>
                  </a:cubicBezTo>
                  <a:cubicBezTo>
                    <a:pt x="8710" y="6121"/>
                    <a:pt x="12864" y="21600"/>
                    <a:pt x="15441" y="20639"/>
                  </a:cubicBezTo>
                  <a:cubicBezTo>
                    <a:pt x="18019" y="19678"/>
                    <a:pt x="20319" y="430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8B6BA">
                  <a:alpha val="78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229600" cy="1733550"/>
          </a:xfrm>
          <a:ln/>
        </p:spPr>
        <p:txBody>
          <a:bodyPr>
            <a:normAutofit fontScale="90000"/>
          </a:bodyPr>
          <a:lstStyle/>
          <a:p>
            <a:r>
              <a:rPr lang="en-US" sz="4900" b="1" u="sng" dirty="0">
                <a:latin typeface="Tahoma" charset="0"/>
                <a:cs typeface="Tahoma" charset="0"/>
                <a:sym typeface="Tahoma" charset="0"/>
              </a:rPr>
              <a:t>Acute </a:t>
            </a:r>
            <a:r>
              <a:rPr lang="en-US" sz="4900" b="1" u="sng" dirty="0" smtClean="0">
                <a:latin typeface="Tahoma" charset="0"/>
                <a:cs typeface="Tahoma" charset="0"/>
                <a:sym typeface="Tahoma" charset="0"/>
              </a:rPr>
              <a:t>complications</a:t>
            </a:r>
            <a:br>
              <a:rPr lang="en-US" sz="4900" b="1" u="sng" dirty="0" smtClean="0">
                <a:latin typeface="Tahoma" charset="0"/>
                <a:cs typeface="Tahoma" charset="0"/>
                <a:sym typeface="Tahoma" charset="0"/>
              </a:rPr>
            </a:br>
            <a:r>
              <a:rPr lang="en-US" sz="4900" b="1" u="sng" dirty="0" smtClean="0">
                <a:latin typeface="Tahoma" charset="0"/>
                <a:cs typeface="Tahoma" charset="0"/>
                <a:sym typeface="Tahoma" charset="0"/>
              </a:rPr>
              <a:t>(Diabetic coma)</a:t>
            </a:r>
            <a:r>
              <a:rPr lang="en-US" sz="3200" b="1" dirty="0">
                <a:latin typeface="Tahoma" charset="0"/>
                <a:sym typeface="Tahoma" charset="0"/>
              </a:rPr>
              <a:t/>
            </a:r>
            <a:br>
              <a:rPr lang="en-US" sz="3200" b="1" dirty="0">
                <a:latin typeface="Tahoma" charset="0"/>
                <a:sym typeface="Tahoma" charset="0"/>
              </a:rPr>
            </a:br>
            <a:endParaRPr lang="en-US" sz="3200" b="1" dirty="0">
              <a:latin typeface="Tahoma" charset="0"/>
              <a:sym typeface="Tahoma" charset="0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3810000"/>
          </a:xfrm>
          <a:ln/>
        </p:spPr>
        <p:txBody>
          <a:bodyPr>
            <a:normAutofit/>
          </a:bodyPr>
          <a:lstStyle/>
          <a:p>
            <a:pPr marL="514350" indent="-514350" algn="just">
              <a:lnSpc>
                <a:spcPct val="200000"/>
              </a:lnSpc>
              <a:spcBef>
                <a:spcPct val="0"/>
              </a:spcBef>
              <a:buFont typeface="+mj-lt"/>
              <a:buAutoNum type="arabicParenR"/>
            </a:pPr>
            <a:r>
              <a:rPr lang="en-US" b="1" dirty="0">
                <a:solidFill>
                  <a:srgbClr val="073763"/>
                </a:solidFill>
                <a:latin typeface="Tahoma" charset="0"/>
                <a:cs typeface="Tahoma" charset="0"/>
                <a:sym typeface="Tahoma" charset="0"/>
              </a:rPr>
              <a:t>Diabetic </a:t>
            </a:r>
            <a:r>
              <a:rPr lang="en-US" b="1" dirty="0" err="1" smtClean="0">
                <a:solidFill>
                  <a:srgbClr val="073763"/>
                </a:solidFill>
                <a:latin typeface="Tahoma" charset="0"/>
                <a:cs typeface="Tahoma" charset="0"/>
                <a:sym typeface="Tahoma" charset="0"/>
              </a:rPr>
              <a:t>ketoacidosis</a:t>
            </a:r>
            <a:endParaRPr lang="en-US" b="1" dirty="0" smtClean="0">
              <a:solidFill>
                <a:srgbClr val="073763"/>
              </a:solidFill>
              <a:latin typeface="Tahoma" charset="0"/>
              <a:cs typeface="Tahoma" charset="0"/>
              <a:sym typeface="Tahoma" charset="0"/>
            </a:endParaRPr>
          </a:p>
          <a:p>
            <a:pPr marL="514350" indent="-514350" algn="just">
              <a:lnSpc>
                <a:spcPct val="200000"/>
              </a:lnSpc>
              <a:spcBef>
                <a:spcPct val="0"/>
              </a:spcBef>
              <a:buFont typeface="+mj-lt"/>
              <a:buAutoNum type="arabicParenR"/>
            </a:pPr>
            <a:r>
              <a:rPr lang="en-US" b="1" dirty="0" smtClean="0">
                <a:solidFill>
                  <a:srgbClr val="073763"/>
                </a:solidFill>
                <a:latin typeface="Tahoma" charset="0"/>
                <a:cs typeface="Tahoma" charset="0"/>
                <a:sym typeface="Tahoma" charset="0"/>
              </a:rPr>
              <a:t>Hypoglycemic coma</a:t>
            </a:r>
            <a:endParaRPr lang="en-US" b="1" dirty="0">
              <a:solidFill>
                <a:srgbClr val="073763"/>
              </a:solidFill>
              <a:latin typeface="Tahoma" charset="0"/>
              <a:sym typeface="Tahoma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activediabetes.com/wp-content/uploads/2014/01/chronic-complicatio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noFill/>
        </p:spPr>
      </p:pic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4953000" cy="838200"/>
          </a:xfrm>
          <a:ln/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Tahoma" charset="0"/>
                <a:cs typeface="Tahoma" charset="0"/>
                <a:sym typeface="Tahoma" charset="0"/>
              </a:rPr>
              <a:t>(Vascular complications)</a:t>
            </a:r>
            <a:endParaRPr lang="en-US" sz="2800" dirty="0">
              <a:solidFill>
                <a:srgbClr val="FFFF00"/>
              </a:solidFill>
              <a:latin typeface="Tahoma" charset="0"/>
              <a:sym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6096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Advanced glycation end products(AGEs)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990600"/>
            <a:ext cx="876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500" b="1" dirty="0" smtClean="0"/>
              <a:t>AGEs </a:t>
            </a:r>
            <a:r>
              <a:rPr lang="en-US" sz="2500" dirty="0" smtClean="0"/>
              <a:t>are the addition of a </a:t>
            </a:r>
            <a:r>
              <a:rPr lang="en-US" sz="2500" b="1" dirty="0" smtClean="0">
                <a:hlinkClick r:id="rId2" tooltip="Carbohydrate"/>
              </a:rPr>
              <a:t>carbohydrate</a:t>
            </a:r>
            <a:r>
              <a:rPr lang="en-US" sz="2500" dirty="0" smtClean="0"/>
              <a:t> to a </a:t>
            </a:r>
            <a:r>
              <a:rPr lang="en-US" sz="2500" b="1" dirty="0" smtClean="0">
                <a:hlinkClick r:id="rId3" tooltip="Protein"/>
              </a:rPr>
              <a:t>protein</a:t>
            </a:r>
            <a:r>
              <a:rPr lang="en-US" sz="2500" b="1" dirty="0" smtClean="0"/>
              <a:t> </a:t>
            </a:r>
            <a:r>
              <a:rPr lang="en-US" sz="2500" dirty="0" smtClean="0"/>
              <a:t>without the involvement of an </a:t>
            </a:r>
            <a:r>
              <a:rPr lang="en-US" sz="2500" b="1" dirty="0" smtClean="0">
                <a:hlinkClick r:id="rId4" tooltip="Enzyme"/>
              </a:rPr>
              <a:t>enzyme</a:t>
            </a:r>
            <a:r>
              <a:rPr lang="en-US" sz="2500" b="1" dirty="0" smtClean="0"/>
              <a:t>.</a:t>
            </a:r>
            <a:r>
              <a:rPr lang="en-US" sz="2500" dirty="0" smtClean="0"/>
              <a:t> The glycation makes cells stiffer, less pliable and more subject to damage and premature aging.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500" b="1" dirty="0" smtClean="0"/>
              <a:t>AGEs </a:t>
            </a:r>
            <a:r>
              <a:rPr lang="en-US" sz="2500" dirty="0" smtClean="0"/>
              <a:t>are prevalent in the diabetic vasculature and contribute to the development of atherosclerosis.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500" b="1" u="sng" dirty="0" smtClean="0"/>
              <a:t>AGEs have a range of </a:t>
            </a:r>
            <a:r>
              <a:rPr lang="en-US" sz="2500" b="1" u="sng" dirty="0" smtClean="0">
                <a:hlinkClick r:id="rId5" tooltip="Pathology"/>
              </a:rPr>
              <a:t>pathological effects</a:t>
            </a:r>
            <a:r>
              <a:rPr lang="en-US" sz="2500" b="1" u="sng" dirty="0" smtClean="0"/>
              <a:t>, such as: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arenR"/>
            </a:pPr>
            <a:r>
              <a:rPr lang="en-US" sz="2500" b="1" dirty="0" smtClean="0"/>
              <a:t>Increased </a:t>
            </a:r>
            <a:r>
              <a:rPr lang="en-US" sz="2500" b="1" dirty="0" smtClean="0">
                <a:hlinkClick r:id="rId6" tooltip="Vascular permeability"/>
              </a:rPr>
              <a:t>vascular permeability</a:t>
            </a:r>
            <a:r>
              <a:rPr lang="en-US" sz="2500" b="1" dirty="0" smtClean="0"/>
              <a:t> &amp; </a:t>
            </a:r>
            <a:r>
              <a:rPr lang="en-US" sz="2500" b="1" u="sng" dirty="0" smtClean="0">
                <a:hlinkClick r:id="rId7" tooltip="Arterial stiffness"/>
              </a:rPr>
              <a:t>arterial stiffness</a:t>
            </a:r>
            <a:endParaRPr lang="en-US" sz="2500" b="1" u="sng" dirty="0" smtClean="0"/>
          </a:p>
          <a:p>
            <a:pPr marL="457200" indent="-457200" algn="just">
              <a:lnSpc>
                <a:spcPct val="120000"/>
              </a:lnSpc>
              <a:buFont typeface="+mj-lt"/>
              <a:buAutoNum type="arabicParenR"/>
            </a:pPr>
            <a:r>
              <a:rPr lang="en-US" sz="2500" b="1" dirty="0" smtClean="0"/>
              <a:t>Inhibition of </a:t>
            </a:r>
            <a:r>
              <a:rPr lang="en-US" sz="2500" b="1" dirty="0" smtClean="0">
                <a:hlinkClick r:id="rId8" tooltip="Vasodilation"/>
              </a:rPr>
              <a:t>vascular dilation</a:t>
            </a:r>
            <a:r>
              <a:rPr lang="en-US" sz="2500" b="1" dirty="0" smtClean="0"/>
              <a:t> by interfering with </a:t>
            </a:r>
            <a:r>
              <a:rPr lang="en-US" sz="2500" b="1" dirty="0" smtClean="0">
                <a:hlinkClick r:id="rId9" tooltip="Nitric oxide"/>
              </a:rPr>
              <a:t>nitric oxide</a:t>
            </a:r>
            <a:r>
              <a:rPr lang="en-US" sz="2500" b="1" dirty="0" smtClean="0"/>
              <a:t>.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arenR"/>
            </a:pPr>
            <a:r>
              <a:rPr lang="en-US" sz="2500" b="1" dirty="0" smtClean="0"/>
              <a:t>Binding cells including </a:t>
            </a:r>
            <a:r>
              <a:rPr lang="en-US" sz="2500" b="1" dirty="0" smtClean="0">
                <a:hlinkClick r:id="rId10" tooltip="Macrophage"/>
              </a:rPr>
              <a:t>macrophage</a:t>
            </a:r>
            <a:r>
              <a:rPr lang="en-US" sz="2500" b="1" dirty="0" smtClean="0"/>
              <a:t>, </a:t>
            </a:r>
            <a:r>
              <a:rPr lang="en-US" sz="2500" b="1" dirty="0" smtClean="0">
                <a:hlinkClick r:id="rId11" tooltip="Endothelial cell"/>
              </a:rPr>
              <a:t>endothelial</a:t>
            </a:r>
            <a:r>
              <a:rPr lang="en-US" sz="2500" b="1" dirty="0" smtClean="0"/>
              <a:t>, and </a:t>
            </a:r>
            <a:r>
              <a:rPr lang="en-US" sz="2500" b="1" dirty="0" err="1" smtClean="0">
                <a:hlinkClick r:id="rId12" tooltip="Mesangial cell"/>
              </a:rPr>
              <a:t>mesangial</a:t>
            </a:r>
            <a:r>
              <a:rPr lang="en-US" sz="2500" b="1" dirty="0" smtClean="0"/>
              <a:t> to induce the secretion of a variety of </a:t>
            </a:r>
            <a:r>
              <a:rPr lang="en-US" sz="2500" b="1" dirty="0" smtClean="0">
                <a:hlinkClick r:id="rId13" tooltip="Cytokine"/>
              </a:rPr>
              <a:t>cytokines</a:t>
            </a:r>
            <a:r>
              <a:rPr lang="en-US" sz="2500" b="1" dirty="0" smtClean="0"/>
              <a:t>.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arenR"/>
            </a:pPr>
            <a:r>
              <a:rPr lang="en-US" sz="2500" b="1" dirty="0" smtClean="0"/>
              <a:t>Enhanced </a:t>
            </a:r>
            <a:r>
              <a:rPr lang="en-US" sz="2500" b="1" dirty="0" smtClean="0">
                <a:hlinkClick r:id="rId14" tooltip="Oxidative stress"/>
              </a:rPr>
              <a:t>oxidative stress</a:t>
            </a:r>
            <a:r>
              <a:rPr lang="en-US" sz="2500" b="1" dirty="0" smtClean="0"/>
              <a:t>.</a:t>
            </a:r>
            <a:endParaRPr lang="en-US" sz="25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BLood test levels for diagnosis of diabetes and prediabe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BLood test levels for diagnosis of diabetes and prediabe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BLood test levels for diagnosis of diabetes and prediabe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2" descr="BLood test levels for diagnosis of diabetes and prediabetes"/>
          <p:cNvPicPr>
            <a:picLocks noChangeAspect="1" noChangeArrowheads="1"/>
          </p:cNvPicPr>
          <p:nvPr/>
        </p:nvPicPr>
        <p:blipFill>
          <a:blip r:embed="rId2"/>
          <a:srcRect t="2470" b="1235"/>
          <a:stretch>
            <a:fillRect/>
          </a:stretch>
        </p:blipFill>
        <p:spPr bwMode="auto">
          <a:xfrm>
            <a:off x="228600" y="381000"/>
            <a:ext cx="86868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3631" r="4444"/>
          <a:stretch>
            <a:fillRect/>
          </a:stretch>
        </p:blipFill>
        <p:spPr>
          <a:xfrm>
            <a:off x="3962400" y="533400"/>
            <a:ext cx="4876800" cy="5105400"/>
          </a:xfrm>
        </p:spPr>
      </p:pic>
      <p:pic>
        <p:nvPicPr>
          <p:cNvPr id="6" name="Picture 2" descr="http://usercontent1.hubimg.com/8746982_f5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7200"/>
            <a:ext cx="3657600" cy="5181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143000" y="5715000"/>
            <a:ext cx="67117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 smtClean="0"/>
              <a:t>Management of Diabetes Mellitus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ell.com/cms/attachment/543944/3812078/gr3.jpg"/>
          <p:cNvPicPr>
            <a:picLocks noChangeAspect="1" noChangeArrowheads="1"/>
          </p:cNvPicPr>
          <p:nvPr/>
        </p:nvPicPr>
        <p:blipFill>
          <a:blip r:embed="rId2"/>
          <a:srcRect b="3896"/>
          <a:stretch>
            <a:fillRect/>
          </a:stretch>
        </p:blipFill>
        <p:spPr bwMode="auto">
          <a:xfrm>
            <a:off x="1066800" y="685800"/>
            <a:ext cx="7162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792662"/>
          </a:xfrm>
        </p:spPr>
        <p:txBody>
          <a:bodyPr/>
          <a:lstStyle/>
          <a:p>
            <a:r>
              <a:rPr lang="en-GB" smtClean="0"/>
              <a:t>The major components of the treatment of diabetes are:</a:t>
            </a:r>
          </a:p>
          <a:p>
            <a:pPr>
              <a:buFont typeface="Wingdings 3" pitchFamily="18" charset="2"/>
              <a:buNone/>
            </a:pPr>
            <a:endParaRPr lang="en-GB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Management of type 2 DM</a:t>
            </a:r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500166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762000"/>
            <a:ext cx="426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11112876_965071160178255_340435739339481003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762000"/>
            <a:ext cx="4267200" cy="4953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O1besvbus2M/U52xYm6S70I/AAAAAAAAARs/fPbFFgYODd0/s1600/Diabetes-mellit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7924800" cy="2590800"/>
          </a:xfrm>
          <a:prstGeom prst="rect">
            <a:avLst/>
          </a:prstGeom>
          <a:noFill/>
        </p:spPr>
      </p:pic>
      <p:pic>
        <p:nvPicPr>
          <p:cNvPr id="5" name="Picture 2" descr="http://www.idf.org/sites/default/files/pictures/atlas-2014-panel-1-2.png"/>
          <p:cNvPicPr>
            <a:picLocks noChangeAspect="1" noChangeArrowheads="1"/>
          </p:cNvPicPr>
          <p:nvPr/>
        </p:nvPicPr>
        <p:blipFill>
          <a:blip r:embed="rId3"/>
          <a:srcRect l="4167" r="5000"/>
          <a:stretch>
            <a:fillRect/>
          </a:stretch>
        </p:blipFill>
        <p:spPr bwMode="auto">
          <a:xfrm>
            <a:off x="0" y="3048000"/>
            <a:ext cx="91440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0960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DIABETES MELLITUS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791200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q"/>
            </a:pPr>
            <a:r>
              <a:rPr lang="en-GB" sz="3600" dirty="0" smtClean="0"/>
              <a:t> </a:t>
            </a:r>
            <a:r>
              <a:rPr lang="en-GB" sz="3500" dirty="0" smtClean="0"/>
              <a:t>The term diabetes mellitus describes a </a:t>
            </a:r>
            <a:r>
              <a:rPr lang="en-GB" sz="3500" b="1" dirty="0" smtClean="0"/>
              <a:t>metabolic disorder </a:t>
            </a:r>
            <a:r>
              <a:rPr lang="en-GB" sz="3500" dirty="0" smtClean="0"/>
              <a:t>of multiple aetiology characterized by </a:t>
            </a:r>
            <a:r>
              <a:rPr lang="en-GB" sz="3500" b="1" dirty="0" smtClean="0"/>
              <a:t>chronic hyperglycaemia </a:t>
            </a:r>
            <a:r>
              <a:rPr lang="en-GB" sz="3500" dirty="0" smtClean="0"/>
              <a:t>with disturbances of </a:t>
            </a:r>
            <a:r>
              <a:rPr lang="en-GB" sz="3500" b="1" dirty="0" smtClean="0"/>
              <a:t>carbohydrate, fat and protein </a:t>
            </a:r>
            <a:r>
              <a:rPr lang="en-GB" sz="3500" dirty="0" smtClean="0"/>
              <a:t>metabolism resulting from defects in </a:t>
            </a:r>
            <a:r>
              <a:rPr lang="en-GB" sz="3500" b="1" dirty="0" smtClean="0"/>
              <a:t>insulin</a:t>
            </a:r>
            <a:r>
              <a:rPr lang="en-GB" sz="3500" dirty="0" smtClean="0"/>
              <a:t> secretion, insulin action, or both.</a:t>
            </a:r>
          </a:p>
          <a:p>
            <a:pPr algn="just">
              <a:lnSpc>
                <a:spcPct val="50000"/>
              </a:lnSpc>
              <a:buNone/>
            </a:pPr>
            <a:r>
              <a:rPr lang="en-US" sz="3500" dirty="0" smtClean="0"/>
              <a:t> </a:t>
            </a:r>
          </a:p>
          <a:p>
            <a:pPr algn="just">
              <a:buFont typeface="Wingdings" pitchFamily="2" charset="2"/>
              <a:buChar char="q"/>
            </a:pPr>
            <a:r>
              <a:rPr lang="en-US" sz="3500" dirty="0" smtClean="0"/>
              <a:t> The chronic hyperglycemia of diabetes is associated with long-term damage, dysfunction, and failure of different organs, especially the eyes, kidneys, nerves, heart, and blood vessels.</a:t>
            </a:r>
          </a:p>
          <a:p>
            <a:pPr lvl="0" algn="just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200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Types of DIABETES MELLITUS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5181600"/>
          </a:xfrm>
        </p:spPr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en-US" sz="3400" b="1" u="sng" dirty="0" smtClean="0"/>
              <a:t>1- Secondary Diabetes:</a:t>
            </a:r>
            <a:r>
              <a:rPr lang="en-US" sz="3400" dirty="0" smtClean="0"/>
              <a:t>   (</a:t>
            </a:r>
            <a:r>
              <a:rPr lang="en-US" sz="3400" b="1" dirty="0" smtClean="0"/>
              <a:t>↑</a:t>
            </a:r>
            <a:r>
              <a:rPr lang="en-US" sz="3400" dirty="0" smtClean="0"/>
              <a:t> anti-insulin hormones)</a:t>
            </a:r>
          </a:p>
          <a:p>
            <a:pPr lvl="0" algn="just"/>
            <a:r>
              <a:rPr lang="en-US" sz="3400" dirty="0" smtClean="0"/>
              <a:t>Cushing’s syndrome (</a:t>
            </a:r>
            <a:r>
              <a:rPr lang="en-US" sz="3400" b="1" u="sng" dirty="0" smtClean="0"/>
              <a:t>C</a:t>
            </a:r>
            <a:r>
              <a:rPr lang="en-US" sz="3400" dirty="0" smtClean="0"/>
              <a:t>ortisol excess).</a:t>
            </a:r>
          </a:p>
          <a:p>
            <a:pPr lvl="0" algn="just"/>
            <a:r>
              <a:rPr lang="en-US" sz="3400" dirty="0" err="1" smtClean="0"/>
              <a:t>Acromegaly</a:t>
            </a:r>
            <a:r>
              <a:rPr lang="en-US" sz="3400" dirty="0" smtClean="0"/>
              <a:t> (</a:t>
            </a:r>
            <a:r>
              <a:rPr lang="en-US" sz="3400" b="1" u="sng" dirty="0" smtClean="0"/>
              <a:t>G</a:t>
            </a:r>
            <a:r>
              <a:rPr lang="en-US" sz="3400" dirty="0" smtClean="0"/>
              <a:t>rowth hormone excess).</a:t>
            </a:r>
          </a:p>
          <a:p>
            <a:pPr lvl="0" algn="just"/>
            <a:r>
              <a:rPr lang="en-US" sz="3400" dirty="0" err="1" smtClean="0"/>
              <a:t>Pheochromocytoma</a:t>
            </a:r>
            <a:r>
              <a:rPr lang="en-US" sz="3400" dirty="0" smtClean="0"/>
              <a:t> (</a:t>
            </a:r>
            <a:r>
              <a:rPr lang="en-US" sz="3400" b="1" u="sng" dirty="0" smtClean="0"/>
              <a:t>C</a:t>
            </a:r>
            <a:r>
              <a:rPr lang="en-US" sz="3400" dirty="0" smtClean="0"/>
              <a:t>atecholamine excess).</a:t>
            </a:r>
          </a:p>
          <a:p>
            <a:pPr lvl="0" algn="just"/>
            <a:r>
              <a:rPr lang="en-US" sz="3400" dirty="0" err="1" smtClean="0"/>
              <a:t>Glucagonoma</a:t>
            </a:r>
            <a:r>
              <a:rPr lang="en-US" sz="3400" dirty="0" smtClean="0"/>
              <a:t> (</a:t>
            </a:r>
            <a:r>
              <a:rPr lang="en-US" sz="3400" b="1" u="sng" dirty="0" smtClean="0"/>
              <a:t>G</a:t>
            </a:r>
            <a:r>
              <a:rPr lang="en-US" sz="3400" dirty="0" smtClean="0"/>
              <a:t>lucagon).</a:t>
            </a:r>
          </a:p>
          <a:p>
            <a:pPr algn="just">
              <a:lnSpc>
                <a:spcPct val="50000"/>
              </a:lnSpc>
              <a:buNone/>
            </a:pPr>
            <a:endParaRPr lang="en-US" sz="3400" dirty="0" smtClean="0"/>
          </a:p>
          <a:p>
            <a:pPr lvl="0" algn="just">
              <a:buNone/>
            </a:pPr>
            <a:r>
              <a:rPr lang="en-US" sz="3400" b="1" u="sng" dirty="0" smtClean="0"/>
              <a:t>2- Primary Diabetes:</a:t>
            </a:r>
            <a:r>
              <a:rPr lang="en-US" sz="3400" dirty="0" smtClean="0"/>
              <a:t> </a:t>
            </a:r>
          </a:p>
          <a:p>
            <a:pPr algn="just"/>
            <a:r>
              <a:rPr lang="en-US" sz="3400" dirty="0" smtClean="0"/>
              <a:t>Type I diabetes</a:t>
            </a:r>
          </a:p>
          <a:p>
            <a:pPr algn="just"/>
            <a:r>
              <a:rPr lang="en-US" sz="3400" dirty="0" smtClean="0"/>
              <a:t>Type II diabetes</a:t>
            </a:r>
          </a:p>
          <a:p>
            <a:pPr algn="just"/>
            <a:r>
              <a:rPr lang="en-US" sz="3400" dirty="0" smtClean="0"/>
              <a:t>Gestational diabetes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anu4bindu.files.wordpress.com/2013/03/untitled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articlesofhealthcare.com/wp-content/uploads/2013/03/Diabetes-Type-1.jpg"/>
          <p:cNvPicPr>
            <a:picLocks noChangeAspect="1" noChangeArrowheads="1"/>
          </p:cNvPicPr>
          <p:nvPr/>
        </p:nvPicPr>
        <p:blipFill>
          <a:blip r:embed="rId2"/>
          <a:srcRect l="3556" r="444" b="4762"/>
          <a:stretch>
            <a:fillRect/>
          </a:stretch>
        </p:blipFill>
        <p:spPr bwMode="auto">
          <a:xfrm>
            <a:off x="4572000" y="457200"/>
            <a:ext cx="4343400" cy="5943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7348" name="Picture 4" descr="http://dtc.ucsf.edu/images/charts/1.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57200"/>
            <a:ext cx="4038600" cy="5943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 descr="https://anu4bindu.files.wordpress.com/2013/03/untitled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8392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articlesofhealthcare.com/wp-content/uploads/2013/03/Diabetes-Typ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219200"/>
            <a:ext cx="3505200" cy="4953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8372" name="Picture 4" descr="http://image.slidesharecdn.com/diabetesmellitus-part-1-131030114523-phpapp02/95/diabetes-mellitus-part1-19-638.jpg?cb=1383133672"/>
          <p:cNvPicPr>
            <a:picLocks noChangeAspect="1" noChangeArrowheads="1"/>
          </p:cNvPicPr>
          <p:nvPr/>
        </p:nvPicPr>
        <p:blipFill>
          <a:blip r:embed="rId3"/>
          <a:srcRect l="5016" t="3709" r="4719" b="3555"/>
          <a:stretch>
            <a:fillRect/>
          </a:stretch>
        </p:blipFill>
        <p:spPr bwMode="auto">
          <a:xfrm>
            <a:off x="152400" y="457200"/>
            <a:ext cx="51054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770</Words>
  <Application>Microsoft Office PowerPoint</Application>
  <PresentationFormat>On-screen Show (4:3)</PresentationFormat>
  <Paragraphs>106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1_Office Theme</vt:lpstr>
      <vt:lpstr>2_Office Theme</vt:lpstr>
      <vt:lpstr>DIABETES MELLITUS</vt:lpstr>
      <vt:lpstr>Lecture Objectives</vt:lpstr>
      <vt:lpstr>PowerPoint Presentation</vt:lpstr>
      <vt:lpstr>DIABETES MELLITUS</vt:lpstr>
      <vt:lpstr>Types of DIABETES MELLITUS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Insulin resistance</vt:lpstr>
      <vt:lpstr>PowerPoint Presentation</vt:lpstr>
      <vt:lpstr>Diabesity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Acute complications (Diabetic coma) </vt:lpstr>
      <vt:lpstr>(Vascular complications)</vt:lpstr>
      <vt:lpstr>Advanced glycation end products(AGEs)</vt:lpstr>
      <vt:lpstr>PowerPoint Presentation</vt:lpstr>
      <vt:lpstr>PowerPoint Presentation</vt:lpstr>
      <vt:lpstr>PowerPoint Presentation</vt:lpstr>
      <vt:lpstr>Management of type 2 DM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Jihan Badawi</cp:lastModifiedBy>
  <cp:revision>191</cp:revision>
  <dcterms:created xsi:type="dcterms:W3CDTF">2013-09-23T09:45:07Z</dcterms:created>
  <dcterms:modified xsi:type="dcterms:W3CDTF">2016-01-25T07:23:36Z</dcterms:modified>
</cp:coreProperties>
</file>